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5"/>
  </p:notesMasterIdLst>
  <p:sldIdLst>
    <p:sldId id="256" r:id="rId2"/>
    <p:sldId id="257" r:id="rId3"/>
    <p:sldId id="258" r:id="rId4"/>
    <p:sldId id="272" r:id="rId5"/>
    <p:sldId id="259" r:id="rId6"/>
    <p:sldId id="273" r:id="rId7"/>
    <p:sldId id="276" r:id="rId8"/>
    <p:sldId id="277" r:id="rId9"/>
    <p:sldId id="274" r:id="rId10"/>
    <p:sldId id="260" r:id="rId11"/>
    <p:sldId id="261" r:id="rId12"/>
    <p:sldId id="262" r:id="rId13"/>
    <p:sldId id="263" r:id="rId14"/>
    <p:sldId id="275" r:id="rId15"/>
    <p:sldId id="278" r:id="rId16"/>
    <p:sldId id="279" r:id="rId17"/>
    <p:sldId id="264" r:id="rId18"/>
    <p:sldId id="265" r:id="rId19"/>
    <p:sldId id="270" r:id="rId20"/>
    <p:sldId id="266" r:id="rId21"/>
    <p:sldId id="269" r:id="rId22"/>
    <p:sldId id="268" r:id="rId23"/>
    <p:sldId id="271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3EEB43-2C68-4248-B529-D60B84BB6BC2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27A8B6-378B-4A24-8072-86B62AF821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5217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27A8B6-378B-4A24-8072-86B62AF821DE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574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77071-E5B1-4B15-B0FE-BDC78100302F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BD67-4905-489F-B5A5-B266CD3F0D1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77071-E5B1-4B15-B0FE-BDC78100302F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BD67-4905-489F-B5A5-B266CD3F0D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77071-E5B1-4B15-B0FE-BDC78100302F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BD67-4905-489F-B5A5-B266CD3F0D1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77071-E5B1-4B15-B0FE-BDC78100302F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BD67-4905-489F-B5A5-B266CD3F0D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77071-E5B1-4B15-B0FE-BDC78100302F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BD67-4905-489F-B5A5-B266CD3F0D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77071-E5B1-4B15-B0FE-BDC78100302F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BD67-4905-489F-B5A5-B266CD3F0D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77071-E5B1-4B15-B0FE-BDC78100302F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BD67-4905-489F-B5A5-B266CD3F0D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77071-E5B1-4B15-B0FE-BDC78100302F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BD67-4905-489F-B5A5-B266CD3F0D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77071-E5B1-4B15-B0FE-BDC78100302F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2C1BD67-4905-489F-B5A5-B266CD3F0D15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77071-E5B1-4B15-B0FE-BDC78100302F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BD67-4905-489F-B5A5-B266CD3F0D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77071-E5B1-4B15-B0FE-BDC78100302F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BD67-4905-489F-B5A5-B266CD3F0D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AD77071-E5B1-4B15-B0FE-BDC78100302F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2C1BD67-4905-489F-B5A5-B266CD3F0D15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988840"/>
            <a:ext cx="7772400" cy="1780108"/>
          </a:xfrm>
        </p:spPr>
        <p:txBody>
          <a:bodyPr/>
          <a:lstStyle/>
          <a:p>
            <a:r>
              <a:rPr lang="kk-KZ" b="1" dirty="0">
                <a:latin typeface="Calibri Light" panose="020F0302020204030204" pitchFamily="34" charset="0"/>
              </a:rPr>
              <a:t>Қоғамның саяси жүйесі 	</a:t>
            </a:r>
            <a:br>
              <a:rPr lang="kk-KZ" b="1" dirty="0">
                <a:latin typeface="Calibri Light" panose="020F0302020204030204" pitchFamily="34" charset="0"/>
              </a:rPr>
            </a:br>
            <a:endParaRPr lang="kk-KZ" b="1" dirty="0">
              <a:latin typeface="Calibri Light" panose="020F030202020403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3768" y="4725144"/>
            <a:ext cx="6400800" cy="881111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kk-KZ" dirty="0"/>
              <a:t>Айдарбаева Раушан Қайса қызы</a:t>
            </a:r>
            <a:r>
              <a:rPr lang="ru-RU" dirty="0"/>
              <a:t>,</a:t>
            </a:r>
          </a:p>
          <a:p>
            <a:pPr algn="r"/>
            <a:r>
              <a:rPr lang="kk-KZ" dirty="0"/>
              <a:t>тарих ғылымдарының кандидаты, доцент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6957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7128" y="2492896"/>
            <a:ext cx="6408712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kk-KZ" sz="2400" dirty="0" smtClean="0"/>
              <a:t>6.1 </a:t>
            </a:r>
            <a:r>
              <a:rPr lang="kk-KZ" sz="2400" dirty="0">
                <a:latin typeface="Calibri" panose="020F0502020204030204" pitchFamily="34" charset="0"/>
              </a:rPr>
              <a:t>Саяси жүйе түсінігі. Саяси жүйенің құрылымы мен элементтері </a:t>
            </a:r>
            <a:endParaRPr lang="ru-RU" sz="2400" dirty="0">
              <a:latin typeface="Calibri" panose="020F0502020204030204" pitchFamily="34" charset="0"/>
            </a:endParaRPr>
          </a:p>
          <a:p>
            <a:endParaRPr lang="kk-KZ" sz="2400" dirty="0">
              <a:latin typeface="Calibri" panose="020F0502020204030204" pitchFamily="34" charset="0"/>
            </a:endParaRPr>
          </a:p>
          <a:p>
            <a:r>
              <a:rPr lang="kk-KZ" sz="2400" dirty="0" smtClean="0">
                <a:latin typeface="Calibri" panose="020F0502020204030204" pitchFamily="34" charset="0"/>
              </a:rPr>
              <a:t>6.2 </a:t>
            </a:r>
            <a:r>
              <a:rPr lang="kk-KZ" sz="2400" dirty="0">
                <a:latin typeface="Calibri" panose="020F0502020204030204" pitchFamily="34" charset="0"/>
              </a:rPr>
              <a:t>Азаматтық қоғам және құқықтық мемлекет</a:t>
            </a:r>
            <a:endParaRPr lang="ru-RU" sz="2400" dirty="0">
              <a:latin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268760"/>
            <a:ext cx="64087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2800" b="1" dirty="0"/>
              <a:t>ЖОСПАР</a:t>
            </a:r>
            <a:endParaRPr lang="ru-RU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4616"/>
            <a:ext cx="1263144" cy="1288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3220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04664"/>
            <a:ext cx="7416824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dirty="0">
                <a:latin typeface="Calibri" panose="020F0502020204030204" pitchFamily="34" charset="0"/>
              </a:rPr>
              <a:t>5.1 Саяси жүйе түсінігі. Саяси жүйенің құрылымы мен элементтері 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132856"/>
            <a:ext cx="2376264" cy="317009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Жүйе</a:t>
            </a:r>
            <a:r>
              <a:rPr lang="kk-KZ" sz="2000" dirty="0">
                <a:latin typeface="Calibri" panose="020F0502020204030204" pitchFamily="34" charset="0"/>
              </a:rPr>
              <a:t> – өзара байланыста болатын элементтердің біртұтас жиынтығы. Жүйенің бір элементі өзгеріске ұшыраса, барлық тұтастық өзгереді. </a:t>
            </a:r>
            <a:endParaRPr lang="ru-RU" dirty="0"/>
          </a:p>
          <a:p>
            <a:pPr algn="ctr"/>
            <a:endParaRPr lang="kk-KZ" sz="2000" dirty="0">
              <a:latin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35896" y="1700808"/>
            <a:ext cx="4752528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Саяси жүйе</a:t>
            </a:r>
            <a:r>
              <a:rPr lang="kk-KZ" sz="2000" dirty="0">
                <a:latin typeface="Calibri" panose="020F0502020204030204" pitchFamily="34" charset="0"/>
              </a:rPr>
              <a:t> терминін әлеуметтануда алғаш рет </a:t>
            </a:r>
            <a:r>
              <a:rPr lang="kk-KZ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1953 ж. Толкотт Парсонс </a:t>
            </a:r>
            <a:r>
              <a:rPr lang="kk-KZ" sz="2000" dirty="0">
                <a:latin typeface="Calibri" panose="020F0502020204030204" pitchFamily="34" charset="0"/>
              </a:rPr>
              <a:t>қолданды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6F78DF8-BA62-4269-9E5F-23038ACA7160}"/>
              </a:ext>
            </a:extLst>
          </p:cNvPr>
          <p:cNvSpPr/>
          <p:nvPr/>
        </p:nvSpPr>
        <p:spPr>
          <a:xfrm>
            <a:off x="5076056" y="3068960"/>
            <a:ext cx="1872208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ҚОҒАМ</a:t>
            </a:r>
            <a:endParaRPr lang="kk-KZ" sz="2000" dirty="0">
              <a:latin typeface="Calibri" panose="020F0502020204030204" pitchFamily="34" charset="0"/>
            </a:endParaRPr>
          </a:p>
          <a:p>
            <a:pPr algn="ctr"/>
            <a:endParaRPr lang="ru-RU" sz="20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B9E1A70-A77D-46F3-AF75-1EAD34C39215}"/>
              </a:ext>
            </a:extLst>
          </p:cNvPr>
          <p:cNvSpPr/>
          <p:nvPr/>
        </p:nvSpPr>
        <p:spPr>
          <a:xfrm>
            <a:off x="6876256" y="5085184"/>
            <a:ext cx="1872208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Рухани </a:t>
            </a:r>
            <a:endParaRPr lang="kk-KZ" sz="2000" dirty="0">
              <a:latin typeface="Calibri" panose="020F0502020204030204" pitchFamily="34" charset="0"/>
            </a:endParaRPr>
          </a:p>
          <a:p>
            <a:pPr algn="ctr"/>
            <a:endParaRPr lang="ru-RU" sz="20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198F86A-CD54-4E00-9F26-8FA526B2578D}"/>
              </a:ext>
            </a:extLst>
          </p:cNvPr>
          <p:cNvSpPr/>
          <p:nvPr/>
        </p:nvSpPr>
        <p:spPr>
          <a:xfrm>
            <a:off x="3491880" y="5157192"/>
            <a:ext cx="1944216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Саяси </a:t>
            </a:r>
            <a:endParaRPr lang="kk-KZ" sz="2000" dirty="0">
              <a:latin typeface="Calibri" panose="020F0502020204030204" pitchFamily="34" charset="0"/>
            </a:endParaRPr>
          </a:p>
          <a:p>
            <a:pPr algn="ctr"/>
            <a:endParaRPr lang="ru-RU" sz="20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A6C22E5-F0F1-465E-95AF-4D826D2DBF55}"/>
              </a:ext>
            </a:extLst>
          </p:cNvPr>
          <p:cNvSpPr/>
          <p:nvPr/>
        </p:nvSpPr>
        <p:spPr>
          <a:xfrm>
            <a:off x="6876256" y="4005064"/>
            <a:ext cx="1872208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Әлеуметтік </a:t>
            </a:r>
            <a:endParaRPr lang="kk-KZ" sz="2000" dirty="0">
              <a:latin typeface="Calibri" panose="020F0502020204030204" pitchFamily="34" charset="0"/>
            </a:endParaRPr>
          </a:p>
          <a:p>
            <a:pPr algn="ctr"/>
            <a:endParaRPr lang="ru-RU" sz="200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608EDD9-792F-4B6A-BE62-4105166518DD}"/>
              </a:ext>
            </a:extLst>
          </p:cNvPr>
          <p:cNvSpPr/>
          <p:nvPr/>
        </p:nvSpPr>
        <p:spPr>
          <a:xfrm>
            <a:off x="3419872" y="4005064"/>
            <a:ext cx="1944216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Экономикалық </a:t>
            </a:r>
            <a:endParaRPr lang="kk-KZ" sz="2000" dirty="0">
              <a:latin typeface="Calibri" panose="020F0502020204030204" pitchFamily="34" charset="0"/>
            </a:endParaRPr>
          </a:p>
          <a:p>
            <a:pPr algn="ctr"/>
            <a:endParaRPr lang="ru-RU" sz="2000" dirty="0"/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1022800C-32A1-4213-8280-CD84D86CB4C6}"/>
              </a:ext>
            </a:extLst>
          </p:cNvPr>
          <p:cNvCxnSpPr>
            <a:stCxn id="7" idx="2"/>
            <a:endCxn id="11" idx="3"/>
          </p:cNvCxnSpPr>
          <p:nvPr/>
        </p:nvCxnSpPr>
        <p:spPr>
          <a:xfrm flipH="1">
            <a:off x="5364088" y="3776846"/>
            <a:ext cx="648072" cy="5821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6CD0601A-7597-4687-83F2-2F83CE2AA7EB}"/>
              </a:ext>
            </a:extLst>
          </p:cNvPr>
          <p:cNvCxnSpPr>
            <a:stCxn id="7" idx="2"/>
            <a:endCxn id="10" idx="1"/>
          </p:cNvCxnSpPr>
          <p:nvPr/>
        </p:nvCxnSpPr>
        <p:spPr>
          <a:xfrm>
            <a:off x="6012160" y="3776846"/>
            <a:ext cx="864096" cy="5821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1CC422D8-C28F-40AE-943E-D134A7D4F420}"/>
              </a:ext>
            </a:extLst>
          </p:cNvPr>
          <p:cNvCxnSpPr>
            <a:stCxn id="7" idx="2"/>
            <a:endCxn id="9" idx="3"/>
          </p:cNvCxnSpPr>
          <p:nvPr/>
        </p:nvCxnSpPr>
        <p:spPr>
          <a:xfrm flipH="1">
            <a:off x="5436096" y="3776846"/>
            <a:ext cx="576064" cy="17342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E0EE6F70-0345-44F7-BECE-631386C5ACBF}"/>
              </a:ext>
            </a:extLst>
          </p:cNvPr>
          <p:cNvCxnSpPr>
            <a:stCxn id="7" idx="2"/>
            <a:endCxn id="8" idx="1"/>
          </p:cNvCxnSpPr>
          <p:nvPr/>
        </p:nvCxnSpPr>
        <p:spPr>
          <a:xfrm>
            <a:off x="6012160" y="3776846"/>
            <a:ext cx="864096" cy="16622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9586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5F8BDAC-A089-4A78-827C-CB13FE3D6E66}"/>
              </a:ext>
            </a:extLst>
          </p:cNvPr>
          <p:cNvSpPr/>
          <p:nvPr/>
        </p:nvSpPr>
        <p:spPr>
          <a:xfrm>
            <a:off x="467544" y="3284984"/>
            <a:ext cx="7776864" cy="19389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kk-KZ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Саяси жүйе</a:t>
            </a:r>
            <a:r>
              <a:rPr lang="kk-KZ" sz="2400" dirty="0">
                <a:solidFill>
                  <a:srgbClr val="FF0000"/>
                </a:solidFill>
                <a:latin typeface="Calibri" panose="020F0502020204030204" pitchFamily="34" charset="0"/>
              </a:rPr>
              <a:t> </a:t>
            </a:r>
            <a:r>
              <a:rPr lang="kk-KZ" sz="2400" dirty="0">
                <a:latin typeface="Calibri" panose="020F0502020204030204" pitchFamily="34" charset="0"/>
              </a:rPr>
              <a:t>- билікті жүргізуші әлеуметтік топтар, таптар, ұйымдар мен мемлекеттер арасындағы өзара қатынастарды реттейтін, қоғамда тұрақтылық пен тәртіпті қамтамасыз ететін ұйымдар, мекемелер мен институттар жиынтығы.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B4CF4FD-6111-4DFB-BCEE-C7B719C83A09}"/>
              </a:ext>
            </a:extLst>
          </p:cNvPr>
          <p:cNvSpPr/>
          <p:nvPr/>
        </p:nvSpPr>
        <p:spPr>
          <a:xfrm>
            <a:off x="1259632" y="692696"/>
            <a:ext cx="6120680" cy="187743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Саяси жүйе</a:t>
            </a:r>
            <a:r>
              <a:rPr lang="kk-KZ" sz="2400" dirty="0">
                <a:latin typeface="Calibri" panose="020F0502020204030204" pitchFamily="34" charset="0"/>
              </a:rPr>
              <a:t>  </a:t>
            </a:r>
            <a:r>
              <a:rPr lang="kk-KZ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теориясы </a:t>
            </a:r>
          </a:p>
          <a:p>
            <a:pPr algn="ctr"/>
            <a:r>
              <a:rPr lang="kk-KZ" sz="2400" dirty="0">
                <a:solidFill>
                  <a:schemeClr val="tx1"/>
                </a:solidFill>
                <a:latin typeface="Calibri" panose="020F0502020204030204" pitchFamily="34" charset="0"/>
              </a:rPr>
              <a:t>ХХ ғасырдың 50-жж пайда болды. Оны қалыптастырған американ саясаттанушысы </a:t>
            </a:r>
            <a:r>
              <a:rPr lang="kk-KZ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Дэвид Истон </a:t>
            </a:r>
          </a:p>
          <a:p>
            <a:pPr algn="ctr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264343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260648"/>
            <a:ext cx="7416824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dirty="0">
                <a:latin typeface="Calibri" panose="020F0502020204030204" pitchFamily="34" charset="0"/>
              </a:rPr>
              <a:t>5.1 Саяси жүйе түсінігі. Саяси жүйенің құрылымы мен элементтері 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843808" y="1289834"/>
            <a:ext cx="3888432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000" dirty="0">
                <a:solidFill>
                  <a:srgbClr val="FF0000"/>
                </a:solidFill>
                <a:latin typeface="Calibri" panose="020F0502020204030204" pitchFamily="34" charset="0"/>
              </a:rPr>
              <a:t>Қоғамның саяси жүйесі</a:t>
            </a:r>
          </a:p>
          <a:p>
            <a:pPr algn="ctr"/>
            <a:r>
              <a:rPr lang="kk-KZ" sz="2000" dirty="0">
                <a:solidFill>
                  <a:srgbClr val="FF0000"/>
                </a:solidFill>
                <a:latin typeface="Calibri" panose="020F0502020204030204" pitchFamily="34" charset="0"/>
              </a:rPr>
              <a:t>(Д. Истон бойынша)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195572"/>
            <a:ext cx="8640960" cy="433906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015505" y="2195572"/>
            <a:ext cx="7725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Орта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077728" y="6165304"/>
            <a:ext cx="7725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Орта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3439973"/>
            <a:ext cx="1008112" cy="64831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dirty="0"/>
          </a:p>
          <a:p>
            <a:pPr algn="ctr"/>
            <a:r>
              <a:rPr lang="kk-KZ" dirty="0"/>
              <a:t>Талап</a:t>
            </a:r>
          </a:p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563888" y="3788916"/>
            <a:ext cx="1800200" cy="914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rgbClr val="FF0000"/>
                </a:solidFill>
              </a:rPr>
              <a:t>Саяси жүйе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380312" y="3147376"/>
            <a:ext cx="1326107" cy="914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Шешімдер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162815" y="4017516"/>
            <a:ext cx="851864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К</a:t>
            </a:r>
            <a:r>
              <a:rPr lang="kk-KZ" dirty="0"/>
              <a:t>іру 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909877" y="3998233"/>
            <a:ext cx="915592" cy="4572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Шығу</a:t>
            </a:r>
            <a:endParaRPr lang="ru-RU" dirty="0"/>
          </a:p>
        </p:txBody>
      </p:sp>
      <p:sp>
        <p:nvSpPr>
          <p:cNvPr id="16" name="Стрелка вправо 15"/>
          <p:cNvSpPr/>
          <p:nvPr/>
        </p:nvSpPr>
        <p:spPr>
          <a:xfrm>
            <a:off x="3100353" y="3970801"/>
            <a:ext cx="427969" cy="484632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5434808" y="3992681"/>
            <a:ext cx="449140" cy="484632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527884" y="5373216"/>
            <a:ext cx="2160240" cy="4572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Кері байланыс</a:t>
            </a:r>
            <a:endParaRPr lang="ru-RU" dirty="0"/>
          </a:p>
        </p:txBody>
      </p:sp>
      <p:cxnSp>
        <p:nvCxnSpPr>
          <p:cNvPr id="20" name="Прямая со стрелкой 19"/>
          <p:cNvCxnSpPr/>
          <p:nvPr/>
        </p:nvCxnSpPr>
        <p:spPr>
          <a:xfrm flipV="1">
            <a:off x="5685307" y="5373216"/>
            <a:ext cx="1565970" cy="276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 flipV="1">
            <a:off x="1691680" y="5139240"/>
            <a:ext cx="1836642" cy="52448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683568" y="4490925"/>
            <a:ext cx="1008112" cy="64831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Қолдау 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7251277" y="4506303"/>
            <a:ext cx="1584176" cy="914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Іс-әрекеттер</a:t>
            </a:r>
            <a:endParaRPr lang="ru-RU" dirty="0"/>
          </a:p>
        </p:txBody>
      </p:sp>
      <p:cxnSp>
        <p:nvCxnSpPr>
          <p:cNvPr id="7" name="Прямая со стрелкой 6"/>
          <p:cNvCxnSpPr>
            <a:cxnSpLocks/>
            <a:stCxn id="9" idx="3"/>
          </p:cNvCxnSpPr>
          <p:nvPr/>
        </p:nvCxnSpPr>
        <p:spPr>
          <a:xfrm>
            <a:off x="1691680" y="3764131"/>
            <a:ext cx="918321" cy="24426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19" idx="3"/>
            <a:endCxn id="13" idx="2"/>
          </p:cNvCxnSpPr>
          <p:nvPr/>
        </p:nvCxnSpPr>
        <p:spPr>
          <a:xfrm flipV="1">
            <a:off x="1691680" y="4474716"/>
            <a:ext cx="897067" cy="3403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15" idx="3"/>
          </p:cNvCxnSpPr>
          <p:nvPr/>
        </p:nvCxnSpPr>
        <p:spPr>
          <a:xfrm flipV="1">
            <a:off x="6825469" y="3604576"/>
            <a:ext cx="554843" cy="62225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endCxn id="21" idx="1"/>
          </p:cNvCxnSpPr>
          <p:nvPr/>
        </p:nvCxnSpPr>
        <p:spPr>
          <a:xfrm>
            <a:off x="6825469" y="4253877"/>
            <a:ext cx="425808" cy="70962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2438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DE661ED-F4D1-4C99-BF63-62503D4FD451}"/>
              </a:ext>
            </a:extLst>
          </p:cNvPr>
          <p:cNvSpPr/>
          <p:nvPr/>
        </p:nvSpPr>
        <p:spPr>
          <a:xfrm>
            <a:off x="251520" y="1268760"/>
            <a:ext cx="1008112" cy="64831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dirty="0"/>
          </a:p>
          <a:p>
            <a:pPr algn="ctr"/>
            <a:r>
              <a:rPr lang="kk-KZ" sz="2400" dirty="0"/>
              <a:t>Талап</a:t>
            </a:r>
          </a:p>
          <a:p>
            <a:pPr algn="ctr"/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7E89F22-7109-4BCE-871D-B4E2D1CDA424}"/>
              </a:ext>
            </a:extLst>
          </p:cNvPr>
          <p:cNvSpPr/>
          <p:nvPr/>
        </p:nvSpPr>
        <p:spPr>
          <a:xfrm>
            <a:off x="2123728" y="620688"/>
            <a:ext cx="5400600" cy="21602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k-KZ" sz="2000" dirty="0"/>
              <a:t>Еңбекақыны көтеру;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k-KZ" sz="2000" dirty="0"/>
              <a:t>жұмыс күнін қысқарту;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k-KZ" sz="2000" dirty="0"/>
              <a:t>Әлеуметтік салаға қаржыны көбейту;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k-KZ" sz="2000" dirty="0"/>
              <a:t>Білім алу мүмкіндігін арттыру;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k-KZ" sz="2000" dirty="0"/>
              <a:t>Азаматтардың құқытары мен еркіндігін қорғау </a:t>
            </a:r>
          </a:p>
          <a:p>
            <a:pPr algn="just"/>
            <a:endParaRPr lang="ru-RU" dirty="0"/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53F973C6-3673-46FB-B845-723AE6D83BAC}"/>
              </a:ext>
            </a:extLst>
          </p:cNvPr>
          <p:cNvSpPr/>
          <p:nvPr/>
        </p:nvSpPr>
        <p:spPr>
          <a:xfrm>
            <a:off x="1259632" y="1412776"/>
            <a:ext cx="864096" cy="484632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165575D-D1D5-48FE-B931-62C51B761A70}"/>
              </a:ext>
            </a:extLst>
          </p:cNvPr>
          <p:cNvSpPr/>
          <p:nvPr/>
        </p:nvSpPr>
        <p:spPr>
          <a:xfrm>
            <a:off x="251520" y="3933056"/>
            <a:ext cx="1296144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Қолдау </a:t>
            </a:r>
            <a:endParaRPr lang="ru-RU" sz="2400" dirty="0"/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D3DE45AA-D556-4C53-AC08-397216AFB8AB}"/>
              </a:ext>
            </a:extLst>
          </p:cNvPr>
          <p:cNvSpPr/>
          <p:nvPr/>
        </p:nvSpPr>
        <p:spPr>
          <a:xfrm>
            <a:off x="1547664" y="4077072"/>
            <a:ext cx="576064" cy="484632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9ABA697-7FEA-4C35-9A93-F1FE3C151153}"/>
              </a:ext>
            </a:extLst>
          </p:cNvPr>
          <p:cNvSpPr/>
          <p:nvPr/>
        </p:nvSpPr>
        <p:spPr>
          <a:xfrm>
            <a:off x="2123728" y="3212976"/>
            <a:ext cx="5400600" cy="21602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k-KZ" sz="2000" dirty="0"/>
              <a:t>Салықты дер кезінде төлеу;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k-KZ" sz="2000" dirty="0"/>
              <a:t>Әскерлік міндетті атқару;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k-KZ" sz="2000" dirty="0"/>
              <a:t>Патриотизмді білдіру;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k-KZ" sz="2000" dirty="0"/>
              <a:t>Қабылданған шешімдірді, заңдарды қолдап, оларды орындау</a:t>
            </a:r>
            <a:endParaRPr lang="ru-RU" sz="2000" dirty="0"/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936D499A-49E2-4332-851E-04206F0B0A4D}"/>
              </a:ext>
            </a:extLst>
          </p:cNvPr>
          <p:cNvSpPr/>
          <p:nvPr/>
        </p:nvSpPr>
        <p:spPr>
          <a:xfrm>
            <a:off x="7524328" y="2204864"/>
            <a:ext cx="1512168" cy="1368152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>
                <a:solidFill>
                  <a:schemeClr val="tx1"/>
                </a:solidFill>
              </a:rPr>
              <a:t>КІРІС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266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тинки по запросу &quot;полиция казахстан митинги&quot;">
            <a:extLst>
              <a:ext uri="{FF2B5EF4-FFF2-40B4-BE49-F238E27FC236}">
                <a16:creationId xmlns:a16="http://schemas.microsoft.com/office/drawing/2014/main" id="{28F641FF-DAB9-4B8F-89EE-480D2A15C7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4315811" cy="2426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Картинки по запросу &quot;полиция казахстан митинги&quot;">
            <a:extLst>
              <a:ext uri="{FF2B5EF4-FFF2-40B4-BE49-F238E27FC236}">
                <a16:creationId xmlns:a16="http://schemas.microsoft.com/office/drawing/2014/main" id="{8CC30E16-BC76-4EA9-8C98-A9BBCDC976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419" y="908720"/>
            <a:ext cx="4392581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Картинки по запросу &quot;тоталитаризм&quot;">
            <a:extLst>
              <a:ext uri="{FF2B5EF4-FFF2-40B4-BE49-F238E27FC236}">
                <a16:creationId xmlns:a16="http://schemas.microsoft.com/office/drawing/2014/main" id="{CC68CD27-D956-42F1-B26B-E5078E9EF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45024"/>
            <a:ext cx="4176464" cy="2403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Картинки по запросу &quot;тоталитаризм&quot;">
            <a:extLst>
              <a:ext uri="{FF2B5EF4-FFF2-40B4-BE49-F238E27FC236}">
                <a16:creationId xmlns:a16="http://schemas.microsoft.com/office/drawing/2014/main" id="{8890DFF5-F0F0-4F70-B7CD-E8F9B1F0B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645024"/>
            <a:ext cx="4227377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7773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артинки по запросу &quot;салықты төлеу&quot;">
            <a:extLst>
              <a:ext uri="{FF2B5EF4-FFF2-40B4-BE49-F238E27FC236}">
                <a16:creationId xmlns:a16="http://schemas.microsoft.com/office/drawing/2014/main" id="{EEFF0142-512A-4806-8A72-05881C15ED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92696"/>
            <a:ext cx="3550895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Картинки по запросу &quot;әскери борышын өтеу&quot;">
            <a:extLst>
              <a:ext uri="{FF2B5EF4-FFF2-40B4-BE49-F238E27FC236}">
                <a16:creationId xmlns:a16="http://schemas.microsoft.com/office/drawing/2014/main" id="{D7EFD702-7723-41EC-85FE-EB03122A2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04664"/>
            <a:ext cx="4392488" cy="292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Картинки по запросу &quot;мәди ахметов&quot;">
            <a:extLst>
              <a:ext uri="{FF2B5EF4-FFF2-40B4-BE49-F238E27FC236}">
                <a16:creationId xmlns:a16="http://schemas.microsoft.com/office/drawing/2014/main" id="{4E9385D9-A7FC-40D0-9316-A5AD9C546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501008"/>
            <a:ext cx="6156176" cy="304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3713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1">
            <a:extLst>
              <a:ext uri="{FF2B5EF4-FFF2-40B4-BE49-F238E27FC236}">
                <a16:creationId xmlns:a16="http://schemas.microsoft.com/office/drawing/2014/main" id="{291B891F-0B97-4C87-9062-31DF71C8C2CB}"/>
              </a:ext>
            </a:extLst>
          </p:cNvPr>
          <p:cNvSpPr/>
          <p:nvPr/>
        </p:nvSpPr>
        <p:spPr>
          <a:xfrm>
            <a:off x="683568" y="1844824"/>
            <a:ext cx="1584176" cy="2088232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>
                <a:solidFill>
                  <a:schemeClr val="tx1"/>
                </a:solidFill>
              </a:rPr>
              <a:t>ШЫҒУ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500C022-324A-475D-9385-1FCD85FBEE82}"/>
              </a:ext>
            </a:extLst>
          </p:cNvPr>
          <p:cNvSpPr/>
          <p:nvPr/>
        </p:nvSpPr>
        <p:spPr>
          <a:xfrm>
            <a:off x="1835696" y="1340768"/>
            <a:ext cx="1944216" cy="914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Шешімдер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EC412C9-15D3-41D5-811C-B14C2C7E04D2}"/>
              </a:ext>
            </a:extLst>
          </p:cNvPr>
          <p:cNvSpPr/>
          <p:nvPr/>
        </p:nvSpPr>
        <p:spPr>
          <a:xfrm>
            <a:off x="1619672" y="3717032"/>
            <a:ext cx="2160240" cy="914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Іс-әрекеттер</a:t>
            </a:r>
            <a:endParaRPr lang="ru-RU" sz="2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84FFA68-2E37-4918-AB42-1743EE0843C0}"/>
              </a:ext>
            </a:extLst>
          </p:cNvPr>
          <p:cNvSpPr/>
          <p:nvPr/>
        </p:nvSpPr>
        <p:spPr>
          <a:xfrm>
            <a:off x="4427984" y="1268760"/>
            <a:ext cx="4608512" cy="11521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kk-KZ" sz="2000" dirty="0"/>
              <a:t>Қабылданған заңдар;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kk-KZ" sz="2000" dirty="0"/>
              <a:t>Үкімет қаулылары;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kk-KZ" sz="2000" dirty="0"/>
              <a:t>Сот шешімдері және т.б.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1854973-987C-4EF7-A01B-C0909C462292}"/>
              </a:ext>
            </a:extLst>
          </p:cNvPr>
          <p:cNvSpPr/>
          <p:nvPr/>
        </p:nvSpPr>
        <p:spPr>
          <a:xfrm>
            <a:off x="4427984" y="2852936"/>
            <a:ext cx="4536504" cy="25202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kk-KZ" sz="2000" dirty="0"/>
              <a:t>Халықтың талап-тілектерін наразылық деп қабылдап, оларды басып-жаншу;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kk-KZ" sz="2000" dirty="0"/>
              <a:t>Халықтың мұқтаждығын, талап-тілектеріне жауап беру, мүмкіндігінше оларды қанағаттандыру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kk-KZ" sz="2000" dirty="0"/>
          </a:p>
        </p:txBody>
      </p:sp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id="{DB6C15E0-33F2-4D86-A0F1-DB6316B55404}"/>
              </a:ext>
            </a:extLst>
          </p:cNvPr>
          <p:cNvSpPr/>
          <p:nvPr/>
        </p:nvSpPr>
        <p:spPr>
          <a:xfrm>
            <a:off x="3779912" y="3933056"/>
            <a:ext cx="648072" cy="484632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293D0DEC-887C-4CB4-8082-722899D3BDAD}"/>
              </a:ext>
            </a:extLst>
          </p:cNvPr>
          <p:cNvSpPr/>
          <p:nvPr/>
        </p:nvSpPr>
        <p:spPr>
          <a:xfrm>
            <a:off x="3779912" y="1628800"/>
            <a:ext cx="648072" cy="484632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206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777" y="476672"/>
            <a:ext cx="7416824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dirty="0">
                <a:latin typeface="Calibri" panose="020F0502020204030204" pitchFamily="34" charset="0"/>
              </a:rPr>
              <a:t>5.1 Саяси жүйе түсінігі. Саяси жүйенің құрылымы мен элементтері </a:t>
            </a:r>
            <a:endParaRPr lang="ru-RU" sz="2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1520" y="2204864"/>
            <a:ext cx="3767043" cy="164292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1. </a:t>
            </a:r>
            <a:r>
              <a:rPr lang="kk-KZ" b="1" dirty="0"/>
              <a:t>Саяси билік </a:t>
            </a:r>
            <a:r>
              <a:rPr lang="kk-KZ" dirty="0"/>
              <a:t>(мемлекет және оның барлық құрылымдары) 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45490" y="4036707"/>
            <a:ext cx="3673073" cy="16114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3. </a:t>
            </a:r>
            <a:r>
              <a:rPr lang="kk-KZ" b="1" dirty="0"/>
              <a:t>Азаматтардың өзіндік бірлестіктері </a:t>
            </a:r>
            <a:r>
              <a:rPr lang="kk-KZ" dirty="0"/>
              <a:t>(саяси партиялар, қоғамдық ұйымдар мен қозғалыстар)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895123" y="3994111"/>
            <a:ext cx="3913956" cy="165405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4</a:t>
            </a:r>
            <a:r>
              <a:rPr lang="kk-KZ" b="1" dirty="0"/>
              <a:t>. Қоғамның саяси мәдениеті </a:t>
            </a:r>
            <a:r>
              <a:rPr lang="kk-KZ" dirty="0"/>
              <a:t>(саяси білім, құқықтық мәдениет, саяси идеология, саяси сана, азаматтардың саяси іс-қимылдары). 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860032" y="2204864"/>
            <a:ext cx="3913956" cy="163461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2. </a:t>
            </a:r>
            <a:r>
              <a:rPr lang="kk-KZ" b="1" dirty="0"/>
              <a:t>Заңдар, жарғылар, дәстүрлер, әдет-ғұрыптар </a:t>
            </a:r>
            <a:r>
              <a:rPr lang="kk-KZ" dirty="0"/>
              <a:t>(құқықтық, моралдық тәртіп пен принциптер, өнеге-салт) 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563888" y="3382275"/>
            <a:ext cx="1584176" cy="914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Саяси жүйенің құрылымы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343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62777" y="476672"/>
            <a:ext cx="7416824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dirty="0">
                <a:latin typeface="Calibri" panose="020F0502020204030204" pitchFamily="34" charset="0"/>
              </a:rPr>
              <a:t>5.1 Саяси жүйе түсінігі. Саяси жүйенің құрылымы мен элементтері </a:t>
            </a:r>
            <a:endParaRPr lang="ru-RU" sz="24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347864" y="2996952"/>
            <a:ext cx="2736304" cy="122413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>
                <a:solidFill>
                  <a:srgbClr val="FF0000"/>
                </a:solidFill>
              </a:rPr>
              <a:t>Саяси жүйенің қызметі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7610" y="1752672"/>
            <a:ext cx="2490214" cy="14603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2000" dirty="0"/>
              <a:t>Қоғамдағы саяси билікті қалыптастыратын жүйені </a:t>
            </a:r>
            <a:r>
              <a:rPr lang="kk-KZ" sz="2000" b="1" dirty="0"/>
              <a:t>дамыту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4509120"/>
            <a:ext cx="3429572" cy="180873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2000" dirty="0"/>
              <a:t>Қоғамдағы саяси қатынастарды реттеу, әлеуметтік топтардың мақсат-мүдделерін іске асыру үшін саяси жобалар </a:t>
            </a:r>
            <a:r>
              <a:rPr lang="kk-KZ" sz="2000" b="1" dirty="0"/>
              <a:t>дайындау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364088" y="4509120"/>
            <a:ext cx="3168352" cy="187220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2000" dirty="0"/>
              <a:t>Қоғамды, оның мүшелерін ішкі және сыртқы тұрақтылыққа қарсы зиянды іс-әрекеттерден </a:t>
            </a:r>
            <a:r>
              <a:rPr lang="kk-KZ" sz="2000" b="1" dirty="0"/>
              <a:t>қорғау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300192" y="1700808"/>
            <a:ext cx="2395300" cy="14603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2000" dirty="0"/>
              <a:t>Мемлекеттің саяси құрылысын </a:t>
            </a:r>
            <a:r>
              <a:rPr lang="kk-KZ" sz="2000" b="1" dirty="0"/>
              <a:t>қалыптастыру</a:t>
            </a:r>
          </a:p>
        </p:txBody>
      </p:sp>
      <p:cxnSp>
        <p:nvCxnSpPr>
          <p:cNvPr id="11" name="Прямая со стрелкой 10"/>
          <p:cNvCxnSpPr>
            <a:cxnSpLocks/>
          </p:cNvCxnSpPr>
          <p:nvPr/>
        </p:nvCxnSpPr>
        <p:spPr>
          <a:xfrm flipH="1" flipV="1">
            <a:off x="2987824" y="2780928"/>
            <a:ext cx="576064" cy="2160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cxnSpLocks/>
          </p:cNvCxnSpPr>
          <p:nvPr/>
        </p:nvCxnSpPr>
        <p:spPr>
          <a:xfrm flipV="1">
            <a:off x="5796136" y="2708920"/>
            <a:ext cx="504056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2771800" y="4077072"/>
            <a:ext cx="598971" cy="41279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6084168" y="4077072"/>
            <a:ext cx="587718" cy="41279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2088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777" y="404664"/>
            <a:ext cx="7416824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dirty="0">
                <a:latin typeface="Calibri" panose="020F0502020204030204" pitchFamily="34" charset="0"/>
              </a:rPr>
              <a:t>5.1 Саяси жүйе түсінігі. Саяси жүйенің құрылымы мен элементтері 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835695" y="1902023"/>
            <a:ext cx="5328593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Саяси жүйенің жіктелуі (</a:t>
            </a:r>
            <a:r>
              <a:rPr lang="kk-KZ" sz="2400" dirty="0">
                <a:solidFill>
                  <a:srgbClr val="FF0000"/>
                </a:solidFill>
                <a:latin typeface="Calibri" panose="020F0502020204030204" pitchFamily="34" charset="0"/>
              </a:rPr>
              <a:t>техникалық даму деңгейі бойынша</a:t>
            </a:r>
            <a:r>
              <a:rPr lang="kk-KZ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). </a:t>
            </a:r>
            <a:r>
              <a:rPr lang="kk-KZ" sz="2400" i="1" dirty="0">
                <a:solidFill>
                  <a:schemeClr val="tx1"/>
                </a:solidFill>
                <a:latin typeface="Calibri" panose="020F0502020204030204" pitchFamily="34" charset="0"/>
              </a:rPr>
              <a:t>У. Ростоу </a:t>
            </a:r>
            <a:endParaRPr lang="ru-RU" sz="2400" i="1" dirty="0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83568" y="3212976"/>
            <a:ext cx="2520280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1. Дәстүрлі қоғам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3568" y="3971893"/>
            <a:ext cx="2520280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2. Өтпелі қоғам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83566" y="4678077"/>
            <a:ext cx="2520281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3. Алға даму (жылжу)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88084" y="5386910"/>
            <a:ext cx="2515764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4. индустриалдық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83567" y="6079116"/>
            <a:ext cx="2520280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5. постиндустриалдық</a:t>
            </a:r>
            <a:endParaRPr lang="ru-RU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3275856" y="3304408"/>
            <a:ext cx="978408" cy="484632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355976" y="3304408"/>
            <a:ext cx="4464496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Алғашқы қауымдық, рулық, феодалдық</a:t>
            </a:r>
            <a:endParaRPr lang="ru-RU" dirty="0"/>
          </a:p>
        </p:txBody>
      </p:sp>
      <p:sp>
        <p:nvSpPr>
          <p:cNvPr id="11" name="Стрелка вправо 10"/>
          <p:cNvSpPr/>
          <p:nvPr/>
        </p:nvSpPr>
        <p:spPr>
          <a:xfrm>
            <a:off x="3275856" y="4017609"/>
            <a:ext cx="978408" cy="484632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3275856" y="4723793"/>
            <a:ext cx="978408" cy="484632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262251" y="5392640"/>
            <a:ext cx="978408" cy="484632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275856" y="6067756"/>
            <a:ext cx="978408" cy="484632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355976" y="4032872"/>
            <a:ext cx="4464496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Өндірістік революция </a:t>
            </a:r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312384" y="4720905"/>
            <a:ext cx="4464496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ХХ ғ. 70-80 жж. капитализм</a:t>
            </a:r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387197" y="5430204"/>
            <a:ext cx="4464496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2000 ж. дейінгі капитализм</a:t>
            </a:r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443852" y="6067756"/>
            <a:ext cx="4464496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/>
              <a:t>Төртінші өнеркәсіптік революция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68497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777" y="404664"/>
            <a:ext cx="7416824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dirty="0">
                <a:latin typeface="Calibri" panose="020F0502020204030204" pitchFamily="34" charset="0"/>
              </a:rPr>
              <a:t>5.1 Саяси жүйе түсінігі. Саяси жүйенің құрылымы мен элементтері 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835695" y="1772816"/>
            <a:ext cx="5328593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Саяси жүйенің жіктелуі (</a:t>
            </a:r>
            <a:r>
              <a:rPr lang="kk-KZ" sz="2400" dirty="0">
                <a:solidFill>
                  <a:srgbClr val="FF0000"/>
                </a:solidFill>
                <a:latin typeface="Calibri" panose="020F0502020204030204" pitchFamily="34" charset="0"/>
              </a:rPr>
              <a:t>саяси режиміне қарай</a:t>
            </a:r>
            <a:r>
              <a:rPr lang="kk-KZ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). </a:t>
            </a:r>
            <a:endParaRPr lang="ru-RU" sz="2400" i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9552" y="3068960"/>
            <a:ext cx="2160240" cy="2520280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b="1" dirty="0"/>
          </a:p>
          <a:p>
            <a:pPr algn="ctr"/>
            <a:r>
              <a:rPr lang="kk-KZ" b="1" dirty="0"/>
              <a:t>Тоталитарлық</a:t>
            </a:r>
          </a:p>
          <a:p>
            <a:pPr algn="ctr"/>
            <a:endParaRPr lang="kk-KZ" b="1" dirty="0"/>
          </a:p>
          <a:p>
            <a:pPr algn="ctr"/>
            <a:r>
              <a:rPr lang="kk-KZ" dirty="0"/>
              <a:t>Жеке адам мен қоғам толығымен билікке бағынады 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311860" y="3084142"/>
            <a:ext cx="2376264" cy="250509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b="1" dirty="0"/>
          </a:p>
          <a:p>
            <a:pPr algn="ctr"/>
            <a:r>
              <a:rPr lang="kk-KZ" b="1" dirty="0"/>
              <a:t>Авторитарлық</a:t>
            </a:r>
          </a:p>
          <a:p>
            <a:pPr algn="ctr"/>
            <a:endParaRPr lang="kk-KZ" dirty="0"/>
          </a:p>
          <a:p>
            <a:pPr algn="ctr"/>
            <a:r>
              <a:rPr lang="kk-KZ" dirty="0"/>
              <a:t>Билік басындағы жеке адам не адамдар тобы шексіз билікке ие болады 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56176" y="3076188"/>
            <a:ext cx="2520280" cy="25130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/>
              <a:t>Демократиялық</a:t>
            </a:r>
          </a:p>
          <a:p>
            <a:pPr algn="ctr"/>
            <a:endParaRPr lang="kk-KZ" dirty="0"/>
          </a:p>
          <a:p>
            <a:pPr algn="ctr"/>
            <a:r>
              <a:rPr lang="kk-KZ" dirty="0"/>
              <a:t>Тұлға құқығы жоғары тұрады, билік жұмысы қоғам бақылауында болады</a:t>
            </a:r>
            <a:r>
              <a:rPr lang="kk-KZ" b="1" dirty="0"/>
              <a:t> </a:t>
            </a:r>
            <a:endParaRPr lang="ru-RU" b="1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1475656" y="3796212"/>
            <a:ext cx="0" cy="280783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4427984" y="3810033"/>
            <a:ext cx="0" cy="280783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7222135" y="3669642"/>
            <a:ext cx="0" cy="280783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>
            <a:endCxn id="3" idx="1"/>
          </p:cNvCxnSpPr>
          <p:nvPr/>
        </p:nvCxnSpPr>
        <p:spPr>
          <a:xfrm>
            <a:off x="1619672" y="2188315"/>
            <a:ext cx="21602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endCxn id="6" idx="0"/>
          </p:cNvCxnSpPr>
          <p:nvPr/>
        </p:nvCxnSpPr>
        <p:spPr>
          <a:xfrm>
            <a:off x="1619672" y="2188315"/>
            <a:ext cx="0" cy="8806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3" idx="2"/>
            <a:endCxn id="7" idx="0"/>
          </p:cNvCxnSpPr>
          <p:nvPr/>
        </p:nvCxnSpPr>
        <p:spPr>
          <a:xfrm>
            <a:off x="4499992" y="2603813"/>
            <a:ext cx="0" cy="48032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>
            <a:stCxn id="3" idx="3"/>
          </p:cNvCxnSpPr>
          <p:nvPr/>
        </p:nvCxnSpPr>
        <p:spPr>
          <a:xfrm flipV="1">
            <a:off x="7164288" y="2188314"/>
            <a:ext cx="252028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>
            <a:stCxn id="8" idx="0"/>
          </p:cNvCxnSpPr>
          <p:nvPr/>
        </p:nvCxnSpPr>
        <p:spPr>
          <a:xfrm flipV="1">
            <a:off x="7416316" y="2188315"/>
            <a:ext cx="0" cy="88787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3545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467A307-B8C1-4E24-9799-44B5C2C30EEA}"/>
              </a:ext>
            </a:extLst>
          </p:cNvPr>
          <p:cNvSpPr/>
          <p:nvPr/>
        </p:nvSpPr>
        <p:spPr>
          <a:xfrm>
            <a:off x="3347864" y="-32658"/>
            <a:ext cx="37444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dirty="0"/>
              <a:t>Тоталитарлық</a:t>
            </a:r>
          </a:p>
        </p:txBody>
      </p:sp>
      <p:pic>
        <p:nvPicPr>
          <p:cNvPr id="1026" name="Picture 2" descr="Картинки по запросу &quot;тоталитаризм&quot;">
            <a:extLst>
              <a:ext uri="{FF2B5EF4-FFF2-40B4-BE49-F238E27FC236}">
                <a16:creationId xmlns:a16="http://schemas.microsoft.com/office/drawing/2014/main" id="{0B83BF24-05C8-48B2-81B0-ACE065421C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2762250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Картинки по запросу &quot;солтүстік корея&quot;">
            <a:extLst>
              <a:ext uri="{FF2B5EF4-FFF2-40B4-BE49-F238E27FC236}">
                <a16:creationId xmlns:a16="http://schemas.microsoft.com/office/drawing/2014/main" id="{EB4279B0-46D4-4E77-A254-05C76DE29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764704"/>
            <a:ext cx="4258819" cy="291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Картинки по запросу &quot;солтүстік корея&quot;">
            <a:extLst>
              <a:ext uri="{FF2B5EF4-FFF2-40B4-BE49-F238E27FC236}">
                <a16:creationId xmlns:a16="http://schemas.microsoft.com/office/drawing/2014/main" id="{05078880-CCED-4E54-9145-5DC299AF9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212976"/>
            <a:ext cx="3793604" cy="2845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Картинки по запросу &quot;корея северная&quot;">
            <a:extLst>
              <a:ext uri="{FF2B5EF4-FFF2-40B4-BE49-F238E27FC236}">
                <a16:creationId xmlns:a16="http://schemas.microsoft.com/office/drawing/2014/main" id="{FBCF1409-2802-4959-AD14-17D714BB16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789040"/>
            <a:ext cx="4104456" cy="2308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3700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E6DAC82-71CB-46DA-902E-F14D5E61C2A7}"/>
              </a:ext>
            </a:extLst>
          </p:cNvPr>
          <p:cNvSpPr/>
          <p:nvPr/>
        </p:nvSpPr>
        <p:spPr>
          <a:xfrm>
            <a:off x="4788024" y="188640"/>
            <a:ext cx="35555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2800" b="1" dirty="0"/>
              <a:t>Авторитаритаризм</a:t>
            </a:r>
          </a:p>
        </p:txBody>
      </p:sp>
      <p:pic>
        <p:nvPicPr>
          <p:cNvPr id="4098" name="Picture 2" descr="Руки">
            <a:extLst>
              <a:ext uri="{FF2B5EF4-FFF2-40B4-BE49-F238E27FC236}">
                <a16:creationId xmlns:a16="http://schemas.microsoft.com/office/drawing/2014/main" id="{892B93A8-BDD4-474C-9D81-C0E44D99A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645024"/>
            <a:ext cx="4039929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Картинки по запросу &quot;авторитаризм&quot;">
            <a:extLst>
              <a:ext uri="{FF2B5EF4-FFF2-40B4-BE49-F238E27FC236}">
                <a16:creationId xmlns:a16="http://schemas.microsoft.com/office/drawing/2014/main" id="{489E50F1-CC88-46FF-8489-B19617ECE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429000"/>
            <a:ext cx="3718508" cy="3009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Картинки по запросу &quot;авторитаризм&quot;">
            <a:extLst>
              <a:ext uri="{FF2B5EF4-FFF2-40B4-BE49-F238E27FC236}">
                <a16:creationId xmlns:a16="http://schemas.microsoft.com/office/drawing/2014/main" id="{A4FA7AC7-A5F7-4F09-8236-5EF8008E6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0" y="764704"/>
            <a:ext cx="3619500" cy="24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Картинки по запросу &quot;авторитаризм&quot;">
            <a:extLst>
              <a:ext uri="{FF2B5EF4-FFF2-40B4-BE49-F238E27FC236}">
                <a16:creationId xmlns:a16="http://schemas.microsoft.com/office/drawing/2014/main" id="{F243257E-25DB-49B8-8DE0-F518D3667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3614460" cy="2615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1167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3061CE8-3935-4905-A958-A935A22C464E}"/>
              </a:ext>
            </a:extLst>
          </p:cNvPr>
          <p:cNvSpPr/>
          <p:nvPr/>
        </p:nvSpPr>
        <p:spPr>
          <a:xfrm>
            <a:off x="5580112" y="260648"/>
            <a:ext cx="30047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b="1" dirty="0"/>
              <a:t>Демократия</a:t>
            </a:r>
          </a:p>
        </p:txBody>
      </p:sp>
      <p:pic>
        <p:nvPicPr>
          <p:cNvPr id="5122" name="Picture 2" descr="Картинки по запросу &quot;Демократия&quot;">
            <a:extLst>
              <a:ext uri="{FF2B5EF4-FFF2-40B4-BE49-F238E27FC236}">
                <a16:creationId xmlns:a16="http://schemas.microsoft.com/office/drawing/2014/main" id="{84649A10-653C-4C77-9D4D-A7358DDB9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52736"/>
            <a:ext cx="2466975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Картинки по запросу &quot;Демократия&quot;">
            <a:extLst>
              <a:ext uri="{FF2B5EF4-FFF2-40B4-BE49-F238E27FC236}">
                <a16:creationId xmlns:a16="http://schemas.microsoft.com/office/drawing/2014/main" id="{B0BBEACE-F543-4A5D-A39F-DDADB8905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836712"/>
            <a:ext cx="40005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Картинки по запросу &quot;Демократия&quot;">
            <a:extLst>
              <a:ext uri="{FF2B5EF4-FFF2-40B4-BE49-F238E27FC236}">
                <a16:creationId xmlns:a16="http://schemas.microsoft.com/office/drawing/2014/main" id="{AA3D77A1-A13E-4C2E-B27A-153FA8774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284984"/>
            <a:ext cx="57150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38404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10858" y="332656"/>
            <a:ext cx="5396813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Саяси жүйенің жіктелуі </a:t>
            </a:r>
          </a:p>
          <a:p>
            <a:pPr algn="ctr"/>
            <a:r>
              <a:rPr lang="kk-KZ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(</a:t>
            </a:r>
            <a:r>
              <a:rPr lang="kk-KZ" sz="2400" dirty="0">
                <a:solidFill>
                  <a:srgbClr val="FF0000"/>
                </a:solidFill>
                <a:latin typeface="Calibri" panose="020F0502020204030204" pitchFamily="34" charset="0"/>
              </a:rPr>
              <a:t>Ж. Блондель бойынша</a:t>
            </a:r>
            <a:r>
              <a:rPr lang="kk-KZ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) </a:t>
            </a:r>
            <a:endParaRPr lang="ru-RU" sz="2400" i="1" dirty="0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15665" y="1556792"/>
            <a:ext cx="7743944" cy="936104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/>
              <a:t>1. Либералдық демократия.</a:t>
            </a:r>
            <a:r>
              <a:rPr lang="kk-KZ" dirty="0"/>
              <a:t> Ол саяси , мемлекеттік шешімдерді қабылдағанда меншікке иелік етуі, еркіндік сияқты құндылықтарды басшылыққа алады</a:t>
            </a:r>
            <a:endParaRPr lang="kk-KZ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31806" y="5589240"/>
            <a:ext cx="7654798" cy="972108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/>
              <a:t>5. авторитарлық-консервативтік жүйе. </a:t>
            </a:r>
            <a:r>
              <a:rPr lang="kk-KZ" dirty="0"/>
              <a:t>Онда әлеуметтік және экономикалық теңсіздік сақталады, халықтың саяси билікке араласуына шек қойылады</a:t>
            </a:r>
            <a:endParaRPr lang="kk-KZ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2660" y="4581128"/>
            <a:ext cx="7743944" cy="792088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/>
              <a:t>4. Дамып келе жатқан елдерде қалыптаса бастаған жүйе. </a:t>
            </a:r>
            <a:r>
              <a:rPr lang="kk-KZ" dirty="0"/>
              <a:t>Онда авторитарлық басқару белең алады.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8985" y="3717032"/>
            <a:ext cx="7743944" cy="725664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/>
              <a:t>3. Дәстүрлі саяси жүйе. </a:t>
            </a:r>
            <a:r>
              <a:rPr lang="kk-KZ" dirty="0"/>
              <a:t>Ол ат төбеліндей ақсүйектердің саяси және экономикалық үстемдігіне негізделеді</a:t>
            </a:r>
            <a:endParaRPr lang="kk-KZ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42660" y="2708920"/>
            <a:ext cx="7743944" cy="776825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/>
              <a:t>2. Коммунистік жүйе. </a:t>
            </a:r>
            <a:r>
              <a:rPr lang="kk-KZ" dirty="0"/>
              <a:t> Ол әлеуметтік игіліктерді тең бөлуге бағдар ұстайды.</a:t>
            </a:r>
            <a:endParaRPr lang="kk-KZ" b="1" dirty="0"/>
          </a:p>
        </p:txBody>
      </p:sp>
    </p:spTree>
    <p:extLst>
      <p:ext uri="{BB962C8B-B14F-4D97-AF65-F5344CB8AC3E}">
        <p14:creationId xmlns:p14="http://schemas.microsoft.com/office/powerpoint/2010/main" val="28159318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76672"/>
            <a:ext cx="7560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dirty="0">
                <a:latin typeface="Calibri" panose="020F0502020204030204" pitchFamily="34" charset="0"/>
              </a:rPr>
              <a:t>5.2 Азаматтық қоғам және құқықтық мемлекет</a:t>
            </a:r>
            <a:endParaRPr lang="ru-RU" sz="2800" dirty="0">
              <a:latin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717032"/>
            <a:ext cx="2772308" cy="2828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2" y="1412776"/>
            <a:ext cx="7488832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b="1" dirty="0">
                <a:solidFill>
                  <a:srgbClr val="C00000"/>
                </a:solidFill>
              </a:rPr>
              <a:t>Азаматтық қоғам</a:t>
            </a:r>
            <a:r>
              <a:rPr lang="kk-KZ" sz="2400" dirty="0">
                <a:solidFill>
                  <a:srgbClr val="C00000"/>
                </a:solidFill>
              </a:rPr>
              <a:t> – </a:t>
            </a:r>
          </a:p>
          <a:p>
            <a:pPr algn="ctr"/>
            <a:r>
              <a:rPr lang="kk-KZ" sz="2400" dirty="0"/>
              <a:t>саяси үкіметке тәуелсіз жұмыс істейтін және оған ықпал жасауға қабілетті әлеуметтік қатынастар мен институттар жиынтығы; дербес жеке адамдар мен әлеуметтік субъектілер қоғамдастығы.</a:t>
            </a:r>
          </a:p>
        </p:txBody>
      </p:sp>
    </p:spTree>
    <p:extLst>
      <p:ext uri="{BB962C8B-B14F-4D97-AF65-F5344CB8AC3E}">
        <p14:creationId xmlns:p14="http://schemas.microsoft.com/office/powerpoint/2010/main" val="36611450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716016" y="1728421"/>
            <a:ext cx="4067944" cy="268709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altLang="ru-RU" sz="2400" b="1" dirty="0">
                <a:solidFill>
                  <a:schemeClr val="accent2">
                    <a:lumMod val="50000"/>
                  </a:schemeClr>
                </a:solidFill>
                <a:latin typeface="+mj-lt"/>
                <a:cs typeface="Arial" pitchFamily="34" charset="0"/>
              </a:rPr>
              <a:t>А</a:t>
            </a:r>
            <a:r>
              <a:rPr kumimoji="0" lang="kk-KZ" altLang="ru-RU" sz="24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+mj-lt"/>
                <a:cs typeface="Arial" pitchFamily="34" charset="0"/>
              </a:rPr>
              <a:t>дамзат баласының ең үлкен мәселесі - жалпыға ортақ құқықтық азаматтық қоғамға жету 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+mj-lt"/>
                <a:cs typeface="Arial" pitchFamily="34" charset="0"/>
              </a:rPr>
              <a:t>(И. Кант</a:t>
            </a:r>
            <a: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latin typeface="+mj-lt"/>
                <a:cs typeface="Arial" pitchFamily="34" charset="0"/>
              </a:rPr>
              <a:t>)</a:t>
            </a:r>
            <a:endParaRPr kumimoji="0" lang="ru-RU" altLang="ru-RU" sz="2400" b="1" i="0" u="none" strike="noStrike" cap="none" normalizeH="0" baseline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+mj-lt"/>
              <a:cs typeface="Arial" pitchFamily="34" charset="0"/>
            </a:endParaRPr>
          </a:p>
        </p:txBody>
      </p:sp>
      <p:pic>
        <p:nvPicPr>
          <p:cNvPr id="3075" name="Picture 3" descr="http://www.hrono.ru/biograf/bio_k/immanuel_ka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6"/>
            <a:ext cx="381000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476672"/>
            <a:ext cx="7560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dirty="0">
                <a:latin typeface="Calibri" panose="020F0502020204030204" pitchFamily="34" charset="0"/>
              </a:rPr>
              <a:t>5.2 Азаматтық қоғам және құқықтық мемлекет</a:t>
            </a:r>
            <a:endParaRPr lang="ru-RU" sz="2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3943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763688" y="548680"/>
            <a:ext cx="56166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b="1" dirty="0">
                <a:latin typeface="Calibri" panose="020F0502020204030204" pitchFamily="34" charset="0"/>
              </a:rPr>
              <a:t>Азаматтық  қоғам</a:t>
            </a:r>
            <a:endParaRPr lang="ru-RU" sz="28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55576" y="1340768"/>
            <a:ext cx="794613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kk-KZ" altLang="ru-RU" dirty="0">
                <a:solidFill>
                  <a:srgbClr val="222222"/>
                </a:solidFill>
                <a:latin typeface="inherit" charset="0"/>
                <a:ea typeface="Times New Roman" pitchFamily="18" charset="0"/>
                <a:cs typeface="Courier New" pitchFamily="49" charset="0"/>
              </a:rPr>
              <a:t>азаматтық қоғам мемлекеттен бөлінуі керек, бірақ сонымен бірге толық тәуелсіз болмауы керек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84176" y="2132856"/>
            <a:ext cx="791753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kk-KZ" altLang="ru-RU" dirty="0">
                <a:solidFill>
                  <a:srgbClr val="222222"/>
                </a:solidFill>
                <a:latin typeface="inherit" charset="0"/>
                <a:ea typeface="Times New Roman" pitchFamily="18" charset="0"/>
                <a:cs typeface="Courier New" pitchFamily="49" charset="0"/>
              </a:rPr>
              <a:t>мемлекет азаматтардың құқықтарын қорғауы керек, бірақ олардың жеке өміріне қол сұқпауы керек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91458" y="2852936"/>
            <a:ext cx="7910248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kk-KZ" altLang="ru-RU" dirty="0">
                <a:solidFill>
                  <a:srgbClr val="222222"/>
                </a:solidFill>
                <a:latin typeface="inherit" charset="0"/>
                <a:ea typeface="Times New Roman" pitchFamily="18" charset="0"/>
                <a:cs typeface="Courier New" pitchFamily="49" charset="0"/>
              </a:rPr>
              <a:t>азаматтық қоғамда қарым-қатынас ережелерінен басқа заңдар да қолданылуы керек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01558" y="3645024"/>
            <a:ext cx="7900148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kk-KZ" altLang="ru-RU" dirty="0">
                <a:solidFill>
                  <a:srgbClr val="222222"/>
                </a:solidFill>
                <a:latin typeface="inherit" charset="0"/>
                <a:ea typeface="Times New Roman" pitchFamily="18" charset="0"/>
                <a:cs typeface="Courier New" pitchFamily="49" charset="0"/>
              </a:rPr>
              <a:t>сайланбалы, биліктің өкілді органдары азамат пен мемлекет арасындағы қатынастарда делдал рөлін атқаруы керек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837440" y="4439904"/>
            <a:ext cx="7864265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kk-KZ" altLang="ru-RU" dirty="0">
                <a:solidFill>
                  <a:srgbClr val="222222"/>
                </a:solidFill>
                <a:latin typeface="inherit" charset="0"/>
                <a:ea typeface="Times New Roman" pitchFamily="18" charset="0"/>
                <a:cs typeface="Courier New" pitchFamily="49" charset="0"/>
              </a:rPr>
              <a:t>саяси партиялар азаматтық қоғам мен мемлекеттер арасында делдал ретінде әрекет етеді</a:t>
            </a:r>
            <a:r>
              <a:rPr lang="ru-RU" altLang="ru-RU" sz="400" dirty="0">
                <a:latin typeface="Arial" pitchFamily="34" charset="0"/>
                <a:cs typeface="Arial" pitchFamily="34" charset="0"/>
              </a:rPr>
              <a:t> </a:t>
            </a:r>
            <a:endParaRPr lang="ru-RU" altLang="ru-RU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5907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63688" y="548680"/>
            <a:ext cx="56166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b="1" dirty="0">
                <a:latin typeface="Calibri" panose="020F0502020204030204" pitchFamily="34" charset="0"/>
              </a:rPr>
              <a:t>Азаматтық  қоғам белгілері</a:t>
            </a:r>
            <a:endParaRPr lang="ru-RU" sz="28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123728" y="3861048"/>
            <a:ext cx="5295461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kk-KZ" altLang="ru-RU" sz="2000" dirty="0">
                <a:cs typeface="Arial" pitchFamily="34" charset="0"/>
              </a:rPr>
              <a:t>тәуелсіз бұқаралық ақпарат </a:t>
            </a:r>
            <a:endParaRPr lang="ru-RU" alt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55576" y="3573016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alt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16360" y="4230271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alt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763961" y="3267105"/>
            <a:ext cx="7768479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123728" y="5877272"/>
            <a:ext cx="5295460" cy="28213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kk-KZ" altLang="ru-RU" sz="2000" b="0" i="0" u="none" strike="noStrike" cap="none" normalizeH="0" baseline="0" dirty="0">
                <a:ln>
                  <a:noFill/>
                </a:ln>
                <a:effectLst/>
                <a:cs typeface="Arial" pitchFamily="34" charset="0"/>
              </a:rPr>
              <a:t>мемлекеттің әлеуметтік бағыттылығы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084852" y="1456966"/>
            <a:ext cx="5295460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kk-KZ" sz="2000" dirty="0"/>
              <a:t>жеке тұлғаның құқықтары мен бостандықтарын нақты сақтау</a:t>
            </a:r>
            <a:endParaRPr lang="ru-RU" sz="20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123728" y="2348880"/>
            <a:ext cx="5295460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kk-KZ" altLang="ru-RU" sz="2000" dirty="0">
                <a:cs typeface="Arial" pitchFamily="34" charset="0"/>
              </a:rPr>
              <a:t>дамыған өзін-өзі басқару жүйесі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123728" y="2852936"/>
            <a:ext cx="5295460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kk-KZ" altLang="ru-RU" sz="2000" dirty="0">
                <a:cs typeface="Arial" pitchFamily="34" charset="0"/>
              </a:rPr>
              <a:t>бәсекелестік саяси күрестің болуы </a:t>
            </a:r>
            <a:endParaRPr lang="ru-RU" sz="20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123728" y="3356992"/>
            <a:ext cx="5288468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kk-KZ" altLang="ru-RU" sz="2000" dirty="0">
                <a:cs typeface="Arial" pitchFamily="34" charset="0"/>
              </a:rPr>
              <a:t>плюрализмнің жоғары дәрежесі</a:t>
            </a:r>
            <a:endParaRPr lang="ru-RU" sz="20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123728" y="4365104"/>
            <a:ext cx="5295461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kk-KZ" altLang="ru-RU" sz="2000" dirty="0">
                <a:cs typeface="Arial" pitchFamily="34" charset="0"/>
              </a:rPr>
              <a:t>сайланбалы мемлекеттік органдар </a:t>
            </a:r>
            <a:endParaRPr lang="ru-RU" sz="20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123728" y="4869160"/>
            <a:ext cx="5302453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kk-KZ" altLang="ru-RU" sz="2000" dirty="0">
                <a:cs typeface="Arial" pitchFamily="34" charset="0"/>
              </a:rPr>
              <a:t>дамыған жеке меншік институты</a:t>
            </a:r>
            <a:endParaRPr lang="ru-RU" sz="20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123728" y="5373216"/>
            <a:ext cx="5302453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kk-KZ" altLang="ru-RU" sz="2000" dirty="0">
                <a:cs typeface="Arial" pitchFamily="34" charset="0"/>
              </a:rPr>
              <a:t>құқықтық мемлекет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5541993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07504" y="3091902"/>
            <a:ext cx="2160240" cy="985169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МЕМЛЕКЕТ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19675" y="1196752"/>
            <a:ext cx="5904656" cy="46805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аааа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32863" y="3094415"/>
            <a:ext cx="1430352" cy="63352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/>
              <a:t>ХАЛЫҚ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597440" y="1876662"/>
            <a:ext cx="1296144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Отбасы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305481" y="1637184"/>
            <a:ext cx="1296144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Білім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244680" y="1976336"/>
            <a:ext cx="1296144" cy="4931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Ғылым, мәдениет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368204" y="3091903"/>
            <a:ext cx="1296144" cy="5062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БАҚ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167844" y="2924944"/>
            <a:ext cx="1548172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Діни бірлестіктер 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155657" y="4088335"/>
            <a:ext cx="1872208" cy="52833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Творчестволық ассоциациялар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294118" y="4941168"/>
            <a:ext cx="1622632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Қоғамдық бірлестіктер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7224188" y="4209385"/>
            <a:ext cx="1440160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Жеке кәсіпкерлер</a:t>
            </a:r>
            <a:endParaRPr lang="ru-RU" dirty="0"/>
          </a:p>
        </p:txBody>
      </p:sp>
      <p:cxnSp>
        <p:nvCxnSpPr>
          <p:cNvPr id="17" name="Прямая со стрелкой 16"/>
          <p:cNvCxnSpPr/>
          <p:nvPr/>
        </p:nvCxnSpPr>
        <p:spPr>
          <a:xfrm flipH="1" flipV="1">
            <a:off x="5987760" y="2105262"/>
            <a:ext cx="34210" cy="10482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endCxn id="10" idx="1"/>
          </p:cNvCxnSpPr>
          <p:nvPr/>
        </p:nvCxnSpPr>
        <p:spPr>
          <a:xfrm flipV="1">
            <a:off x="6372200" y="2222902"/>
            <a:ext cx="872480" cy="9376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 flipV="1">
            <a:off x="5010749" y="2222902"/>
            <a:ext cx="569363" cy="9306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 flipV="1">
            <a:off x="4716016" y="3212976"/>
            <a:ext cx="589466" cy="2643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6" idx="3"/>
          </p:cNvCxnSpPr>
          <p:nvPr/>
        </p:nvCxnSpPr>
        <p:spPr>
          <a:xfrm flipV="1">
            <a:off x="6763215" y="3278889"/>
            <a:ext cx="614455" cy="13229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endCxn id="15" idx="1"/>
          </p:cNvCxnSpPr>
          <p:nvPr/>
        </p:nvCxnSpPr>
        <p:spPr>
          <a:xfrm>
            <a:off x="6649548" y="3794090"/>
            <a:ext cx="574640" cy="6438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>
            <a:off x="5027865" y="3794090"/>
            <a:ext cx="588251" cy="6438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endCxn id="14" idx="0"/>
          </p:cNvCxnSpPr>
          <p:nvPr/>
        </p:nvCxnSpPr>
        <p:spPr>
          <a:xfrm>
            <a:off x="6038573" y="3727944"/>
            <a:ext cx="66861" cy="12132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2267744" y="3278889"/>
            <a:ext cx="79208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>
            <a:stCxn id="5" idx="1"/>
          </p:cNvCxnSpPr>
          <p:nvPr/>
        </p:nvCxnSpPr>
        <p:spPr>
          <a:xfrm flipH="1">
            <a:off x="2327587" y="3537012"/>
            <a:ext cx="79208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>
            <a:off x="2267744" y="3781424"/>
            <a:ext cx="79208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 flipH="1">
            <a:off x="2267744" y="4005064"/>
            <a:ext cx="79208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9" name="Прямоугольник 48"/>
          <p:cNvSpPr/>
          <p:nvPr/>
        </p:nvSpPr>
        <p:spPr>
          <a:xfrm>
            <a:off x="1617220" y="431086"/>
            <a:ext cx="52565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b="1" dirty="0">
                <a:latin typeface="Calibri" panose="020F0502020204030204" pitchFamily="34" charset="0"/>
              </a:rPr>
              <a:t>Азаматтық  қоғам құрылымы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0424353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692696"/>
            <a:ext cx="8064896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sz="2400" b="1" dirty="0">
                <a:solidFill>
                  <a:srgbClr val="C00000"/>
                </a:solidFill>
                <a:latin typeface="+mj-lt"/>
              </a:rPr>
              <a:t>Құқықтық мемлекет </a:t>
            </a:r>
            <a:r>
              <a:rPr lang="kk-KZ" sz="2400" b="1" dirty="0">
                <a:latin typeface="+mj-lt"/>
              </a:rPr>
              <a:t>– </a:t>
            </a:r>
            <a:r>
              <a:rPr lang="kk-KZ" sz="2400" dirty="0">
                <a:latin typeface="+mj-lt"/>
              </a:rPr>
              <a:t>адамның құқықтарын бірінші орынға қоятын, заң үстемдігі мен құқық принциптеріне негізделіп құрылған мемлекет</a:t>
            </a:r>
            <a:endParaRPr lang="ru-RU" sz="2400" b="1" dirty="0"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2058307"/>
            <a:ext cx="8064896" cy="41549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sz="2400" b="1" dirty="0">
                <a:solidFill>
                  <a:srgbClr val="C00000"/>
                </a:solidFill>
                <a:latin typeface="+mj-lt"/>
              </a:rPr>
              <a:t>Құқықтық мемлекет белгілері: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kk-KZ" sz="2400" dirty="0">
                <a:latin typeface="+mj-lt"/>
              </a:rPr>
              <a:t>Адам құқығы мен бостандықтарының басымдылығы;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kk-KZ" sz="2400" dirty="0">
                <a:latin typeface="+mj-lt"/>
              </a:rPr>
              <a:t>Заңның үстем болуы;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kk-KZ" sz="2400" dirty="0">
                <a:latin typeface="+mj-lt"/>
              </a:rPr>
              <a:t>Билікті бөлу тәртібі;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kk-KZ" sz="2400" dirty="0">
                <a:latin typeface="+mj-lt"/>
              </a:rPr>
              <a:t>Тұлға мен мемлекеттің өзара жауаптылығы;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kk-KZ" sz="2400" dirty="0">
                <a:latin typeface="+mj-lt"/>
              </a:rPr>
              <a:t>Саяси және идеологиялық плюрализм;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kk-KZ" sz="2400" dirty="0">
                <a:latin typeface="+mj-lt"/>
              </a:rPr>
              <a:t>Азаматтық қоғамның болуы;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kk-KZ" sz="2400" dirty="0">
                <a:latin typeface="+mj-lt"/>
              </a:rPr>
              <a:t>Ұлттық заңдардың көпшілік таныған халықаралық актілерге сай болуы;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kk-KZ" sz="2400" dirty="0">
                <a:latin typeface="+mj-lt"/>
              </a:rPr>
              <a:t>Қоғамның және тұлғаның құқықтық сана және құқықтық мәдениеті жоғары деңгейде болуы.</a:t>
            </a:r>
            <a:endParaRPr lang="ru-RU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306379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1419</TotalTime>
  <Words>761</Words>
  <Application>Microsoft Office PowerPoint</Application>
  <PresentationFormat>Экран (4:3)</PresentationFormat>
  <Paragraphs>145</Paragraphs>
  <Slides>23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3" baseType="lpstr">
      <vt:lpstr>Arial</vt:lpstr>
      <vt:lpstr>Calibri</vt:lpstr>
      <vt:lpstr>Calibri Light</vt:lpstr>
      <vt:lpstr>Constantia</vt:lpstr>
      <vt:lpstr>Courier New</vt:lpstr>
      <vt:lpstr>inherit</vt:lpstr>
      <vt:lpstr>Times New Roman</vt:lpstr>
      <vt:lpstr>Wingdings</vt:lpstr>
      <vt:lpstr>Wingdings 2</vt:lpstr>
      <vt:lpstr>Поток</vt:lpstr>
      <vt:lpstr>Қоғамның саяси жүйесі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Қоғамның саяси жүйесі</dc:title>
  <dc:creator>User</dc:creator>
  <cp:lastModifiedBy>Раушан Кайсановна</cp:lastModifiedBy>
  <cp:revision>55</cp:revision>
  <dcterms:created xsi:type="dcterms:W3CDTF">2020-09-07T11:08:14Z</dcterms:created>
  <dcterms:modified xsi:type="dcterms:W3CDTF">2023-09-13T14:22:50Z</dcterms:modified>
</cp:coreProperties>
</file>